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sldIdLst>
    <p:sldId id="262" r:id="rId6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94" userDrawn="1">
          <p15:clr>
            <a:srgbClr val="A4A3A4"/>
          </p15:clr>
        </p15:guide>
        <p15:guide id="2" pos="5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50"/>
    <a:srgbClr val="000F50"/>
    <a:srgbClr val="E1CA41"/>
    <a:srgbClr val="334AB5"/>
    <a:srgbClr val="0068B3"/>
    <a:srgbClr val="CDB639"/>
    <a:srgbClr val="59B1D9"/>
    <a:srgbClr val="E72346"/>
    <a:srgbClr val="5D6164"/>
    <a:srgbClr val="68B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51" autoAdjust="0"/>
  </p:normalViewPr>
  <p:slideViewPr>
    <p:cSldViewPr snapToGrid="0">
      <p:cViewPr varScale="1">
        <p:scale>
          <a:sx n="55" d="100"/>
          <a:sy n="55" d="100"/>
        </p:scale>
        <p:origin x="2362" y="53"/>
      </p:cViewPr>
      <p:guideLst>
        <p:guide orient="horz" pos="3594"/>
        <p:guide pos="5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fumi Morimoto" userId="b3867478-dd2f-4d45-963b-8da002d47dfd" providerId="ADAL" clId="{68CCDADA-D785-4CD5-A2A7-333CE0F56128}"/>
    <pc:docChg chg="modSld">
      <pc:chgData name="Akifumi Morimoto" userId="b3867478-dd2f-4d45-963b-8da002d47dfd" providerId="ADAL" clId="{68CCDADA-D785-4CD5-A2A7-333CE0F56128}" dt="2023-04-11T14:16:13.523" v="16" actId="20577"/>
      <pc:docMkLst>
        <pc:docMk/>
      </pc:docMkLst>
      <pc:sldChg chg="modSp mod">
        <pc:chgData name="Akifumi Morimoto" userId="b3867478-dd2f-4d45-963b-8da002d47dfd" providerId="ADAL" clId="{68CCDADA-D785-4CD5-A2A7-333CE0F56128}" dt="2023-04-11T14:16:13.523" v="16" actId="20577"/>
        <pc:sldMkLst>
          <pc:docMk/>
          <pc:sldMk cId="1479720483" sldId="262"/>
        </pc:sldMkLst>
        <pc:spChg chg="mod">
          <ac:chgData name="Akifumi Morimoto" userId="b3867478-dd2f-4d45-963b-8da002d47dfd" providerId="ADAL" clId="{68CCDADA-D785-4CD5-A2A7-333CE0F56128}" dt="2023-04-11T14:16:13.523" v="16" actId="20577"/>
          <ac:spMkLst>
            <pc:docMk/>
            <pc:sldMk cId="1479720483" sldId="262"/>
            <ac:spMk id="51" creationId="{F60939A4-4316-46E2-9F8A-0D66404B8A97}"/>
          </ac:spMkLst>
        </pc:spChg>
        <pc:spChg chg="mod">
          <ac:chgData name="Akifumi Morimoto" userId="b3867478-dd2f-4d45-963b-8da002d47dfd" providerId="ADAL" clId="{68CCDADA-D785-4CD5-A2A7-333CE0F56128}" dt="2023-04-11T14:09:10.526" v="8" actId="20577"/>
          <ac:spMkLst>
            <pc:docMk/>
            <pc:sldMk cId="1479720483" sldId="262"/>
            <ac:spMk id="60" creationId="{602175ED-9474-4B2D-BC5C-ADBD4B90E9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716FF39-9010-4739-8B8D-DE630B922AF7}"/>
              </a:ext>
            </a:extLst>
          </p:cNvPr>
          <p:cNvSpPr/>
          <p:nvPr userDrawn="1"/>
        </p:nvSpPr>
        <p:spPr>
          <a:xfrm>
            <a:off x="-643" y="9505437"/>
            <a:ext cx="7560000" cy="1185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C860A6-6D41-4190-B886-DE3D56D3CEC4}"/>
              </a:ext>
            </a:extLst>
          </p:cNvPr>
          <p:cNvSpPr txBox="1"/>
          <p:nvPr userDrawn="1"/>
        </p:nvSpPr>
        <p:spPr>
          <a:xfrm>
            <a:off x="1229610" y="10401589"/>
            <a:ext cx="537594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3084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EA5504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Increase Smiles/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00934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Continue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934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00934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to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934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00934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Challenge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ED7D3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Bring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the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Original</a:t>
            </a:r>
            <a:r>
              <a:rPr kumimoji="0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0" lang="en-US" altLang="ja-JP" sz="1100" b="1" i="0" u="none" strike="noStrike" kern="1200" cap="none" spc="0" normalizeH="0" baseline="0" noProof="0" dirty="0">
                <a:ln>
                  <a:noFill/>
                </a:ln>
                <a:solidFill>
                  <a:srgbClr val="E61A6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Value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F6D039-CA8F-419E-A968-1FEB31CD0DA9}"/>
              </a:ext>
            </a:extLst>
          </p:cNvPr>
          <p:cNvSpPr txBox="1"/>
          <p:nvPr userDrawn="1"/>
        </p:nvSpPr>
        <p:spPr>
          <a:xfrm>
            <a:off x="2079615" y="9844396"/>
            <a:ext cx="3577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協和キリンの</a:t>
            </a:r>
            <a:r>
              <a:rPr lang="en-US" altLang="ja-JP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年に向けたビジョン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A099A0-6A77-43B4-8B42-ABA9FE2FD932}"/>
              </a:ext>
            </a:extLst>
          </p:cNvPr>
          <p:cNvSpPr txBox="1"/>
          <p:nvPr userDrawn="1"/>
        </p:nvSpPr>
        <p:spPr>
          <a:xfrm>
            <a:off x="600075" y="10045765"/>
            <a:ext cx="6369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Meiryo UI"/>
              </a:rPr>
              <a:t>協和キリンは、イノベーションへの情熱と多様な個性が輝くチームの力で、日本発のグローバル・スペシャリティファーマとして病気と向き合う人々に笑顔をもたらす</a:t>
            </a:r>
            <a:r>
              <a:rPr lang="en-US" altLang="ja-JP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Meiryo UI"/>
              </a:rPr>
              <a:t>Life-changing</a:t>
            </a:r>
            <a:r>
              <a:rPr lang="ja-JP" altLang="en-US" sz="10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Meiryo UI"/>
              </a:rPr>
              <a:t>な価値の</a:t>
            </a:r>
            <a:r>
              <a:rPr lang="ja-JP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Meiryo UI"/>
              </a:rPr>
              <a:t>継続的な創出を実現します。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69DE796-6CDE-4FA2-847A-23675D3D1A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0161" y="9515579"/>
            <a:ext cx="553609" cy="55454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842DE1D9-A90A-4310-B3AE-6C82E8730E8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7735" y="9520431"/>
            <a:ext cx="554546" cy="55454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953FC2A-E556-4760-8F48-ACA3E163ED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5018" y="9520431"/>
            <a:ext cx="553609" cy="55454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8AC1C6C-7E4E-482D-95CC-38A7C9F35CA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4525" y="9511970"/>
            <a:ext cx="554544" cy="55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9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BB981B-7B21-4F90-907D-C2E2EF6EF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84FD78-B0C5-4A27-AF97-99F8A930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C256-F41C-41D0-9109-774E50F723A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28F36B-9D97-4571-9FBB-103E5BC6A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563979-CF91-43C5-B4FF-26D2D295E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5005-B7EE-4BB8-B6C1-D1A925FE6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7C256-F41C-41D0-9109-774E50F723A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B5005-B7EE-4BB8-B6C1-D1A925FE6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453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4863931-0733-4524-8E77-AF44D5FB0CF6}"/>
              </a:ext>
            </a:extLst>
          </p:cNvPr>
          <p:cNvSpPr/>
          <p:nvPr/>
        </p:nvSpPr>
        <p:spPr>
          <a:xfrm>
            <a:off x="319" y="6314"/>
            <a:ext cx="7559356" cy="1756702"/>
          </a:xfrm>
          <a:prstGeom prst="roundRect">
            <a:avLst>
              <a:gd name="adj" fmla="val 0"/>
            </a:avLst>
          </a:prstGeom>
          <a:gradFill>
            <a:gsLst>
              <a:gs pos="70000">
                <a:srgbClr val="0068B3"/>
              </a:gs>
              <a:gs pos="81000">
                <a:srgbClr val="59B1D9"/>
              </a:gs>
              <a:gs pos="100000">
                <a:srgbClr val="0068B3"/>
              </a:gs>
            </a:gsLst>
            <a:lin ang="0" scaled="0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08D25CE-FB34-407E-BB0E-59927721E205}"/>
              </a:ext>
            </a:extLst>
          </p:cNvPr>
          <p:cNvSpPr txBox="1"/>
          <p:nvPr/>
        </p:nvSpPr>
        <p:spPr>
          <a:xfrm>
            <a:off x="1283863" y="2734128"/>
            <a:ext cx="5681139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すみだ産業会館 ホール</a:t>
            </a:r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（定員</a:t>
            </a:r>
            <a:r>
              <a:rPr kumimoji="1"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kumimoji="1"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名）</a:t>
            </a:r>
            <a:endParaRPr kumimoji="1"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130‐0022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墨田区江東橋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号（丸井共同開発ビル</a:t>
            </a:r>
            <a:r>
              <a:rPr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階）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TEL:03-3635-4351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9035BA-9DCE-40C3-A3CD-E09897BBD610}"/>
              </a:ext>
            </a:extLst>
          </p:cNvPr>
          <p:cNvSpPr txBox="1"/>
          <p:nvPr/>
        </p:nvSpPr>
        <p:spPr>
          <a:xfrm>
            <a:off x="1283863" y="2181346"/>
            <a:ext cx="5681139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50"/>
              </a:lnSpc>
            </a:pP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3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3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日（日）</a:t>
            </a:r>
            <a:r>
              <a:rPr kumimoji="1" lang="en-US" altLang="ja-JP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10:30</a:t>
            </a:r>
            <a:r>
              <a:rPr kumimoji="1" lang="ja-JP" altLang="en-US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11:40</a:t>
            </a:r>
          </a:p>
          <a:p>
            <a:pPr>
              <a:lnSpc>
                <a:spcPts val="1150"/>
              </a:lnSpc>
            </a:pP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受付は</a:t>
            </a: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00</a:t>
            </a:r>
            <a:r>
              <a:rPr kumimoji="1"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より開始予定でございます</a:t>
            </a:r>
            <a:endParaRPr kumimoji="1"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9EE7E7DE-92F7-4EA3-9D23-B23C46C1A9BF}"/>
              </a:ext>
            </a:extLst>
          </p:cNvPr>
          <p:cNvGrpSpPr/>
          <p:nvPr/>
        </p:nvGrpSpPr>
        <p:grpSpPr>
          <a:xfrm>
            <a:off x="603123" y="1936017"/>
            <a:ext cx="576000" cy="576000"/>
            <a:chOff x="-408562" y="3633281"/>
            <a:chExt cx="576000" cy="576000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1436383F-D9E8-46BA-B31F-DD067B78343F}"/>
                </a:ext>
              </a:extLst>
            </p:cNvPr>
            <p:cNvSpPr/>
            <p:nvPr/>
          </p:nvSpPr>
          <p:spPr>
            <a:xfrm>
              <a:off x="-408562" y="3633281"/>
              <a:ext cx="576000" cy="576000"/>
            </a:xfrm>
            <a:prstGeom prst="ellipse">
              <a:avLst/>
            </a:prstGeom>
            <a:solidFill>
              <a:srgbClr val="59B1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6335290D-53E8-4E11-AFEA-9DDE94A8275F}"/>
                </a:ext>
              </a:extLst>
            </p:cNvPr>
            <p:cNvSpPr txBox="1"/>
            <p:nvPr/>
          </p:nvSpPr>
          <p:spPr>
            <a:xfrm>
              <a:off x="-408562" y="3633281"/>
              <a:ext cx="576000" cy="5760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日時</a:t>
              </a: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43B4B81D-73EC-4423-BB0F-F47D58401C0E}"/>
              </a:ext>
            </a:extLst>
          </p:cNvPr>
          <p:cNvGrpSpPr/>
          <p:nvPr/>
        </p:nvGrpSpPr>
        <p:grpSpPr>
          <a:xfrm>
            <a:off x="603123" y="2786837"/>
            <a:ext cx="576000" cy="576000"/>
            <a:chOff x="-408562" y="3633281"/>
            <a:chExt cx="576000" cy="576000"/>
          </a:xfrm>
        </p:grpSpPr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C3EDCF79-6342-463D-BA00-CA1DC9B5F75F}"/>
                </a:ext>
              </a:extLst>
            </p:cNvPr>
            <p:cNvSpPr/>
            <p:nvPr/>
          </p:nvSpPr>
          <p:spPr>
            <a:xfrm>
              <a:off x="-408562" y="3633281"/>
              <a:ext cx="576000" cy="576000"/>
            </a:xfrm>
            <a:prstGeom prst="ellipse">
              <a:avLst/>
            </a:prstGeom>
            <a:solidFill>
              <a:srgbClr val="59B1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E90D7FE-0C31-451A-BC8B-F5F8E70EF9DC}"/>
                </a:ext>
              </a:extLst>
            </p:cNvPr>
            <p:cNvSpPr txBox="1"/>
            <p:nvPr/>
          </p:nvSpPr>
          <p:spPr>
            <a:xfrm>
              <a:off x="-408562" y="3633281"/>
              <a:ext cx="576000" cy="5760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会場</a:t>
              </a:r>
            </a:p>
          </p:txBody>
        </p:sp>
      </p:grp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95FB62B1-3099-4F99-905E-AA5C7390CC9E}"/>
              </a:ext>
            </a:extLst>
          </p:cNvPr>
          <p:cNvSpPr/>
          <p:nvPr/>
        </p:nvSpPr>
        <p:spPr>
          <a:xfrm>
            <a:off x="320337" y="5040304"/>
            <a:ext cx="6941626" cy="4635036"/>
          </a:xfrm>
          <a:prstGeom prst="roundRect">
            <a:avLst>
              <a:gd name="adj" fmla="val 6065"/>
            </a:avLst>
          </a:prstGeom>
          <a:solidFill>
            <a:schemeClr val="bg1"/>
          </a:solidFill>
          <a:ln w="25400">
            <a:solidFill>
              <a:srgbClr val="0068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F60939A4-4316-46E2-9F8A-0D66404B8A97}"/>
              </a:ext>
            </a:extLst>
          </p:cNvPr>
          <p:cNvSpPr txBox="1">
            <a:spLocks/>
          </p:cNvSpPr>
          <p:nvPr/>
        </p:nvSpPr>
        <p:spPr>
          <a:xfrm>
            <a:off x="562448" y="9956039"/>
            <a:ext cx="6227228" cy="40011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300" dirty="0">
                <a:solidFill>
                  <a:srgbClr val="5D616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charset="0"/>
              </a:rPr>
              <a:t>共催：特定非営利活動法人 東京腎臓病協議会　バクスター株式会社　協和キリン株式会社</a:t>
            </a:r>
          </a:p>
          <a:p>
            <a:r>
              <a:rPr kumimoji="1" lang="ja-JP" altLang="en-US" sz="1300" dirty="0">
                <a:solidFill>
                  <a:srgbClr val="5D616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後援：墨田区医師会　</a:t>
            </a:r>
            <a:r>
              <a:rPr lang="ja-JP" altLang="en-US" sz="1300" dirty="0">
                <a:solidFill>
                  <a:srgbClr val="5D6164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charset="0"/>
              </a:rPr>
              <a:t>特定非営利活動法人　</a:t>
            </a:r>
            <a:r>
              <a:rPr kumimoji="1" lang="ja-JP" altLang="en-US" sz="1300" dirty="0">
                <a:solidFill>
                  <a:srgbClr val="5D6164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腎臓サポート協会　</a:t>
            </a: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48BDD828-E686-4CE5-A6BA-3D61D43A5C9A}"/>
              </a:ext>
            </a:extLst>
          </p:cNvPr>
          <p:cNvGrpSpPr/>
          <p:nvPr/>
        </p:nvGrpSpPr>
        <p:grpSpPr>
          <a:xfrm>
            <a:off x="562448" y="4616553"/>
            <a:ext cx="6372000" cy="215444"/>
            <a:chOff x="571140" y="4813787"/>
            <a:chExt cx="6372000" cy="215444"/>
          </a:xfrm>
        </p:grpSpPr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3075C61D-2C8F-4266-BABD-32A5A3139475}"/>
                </a:ext>
              </a:extLst>
            </p:cNvPr>
            <p:cNvSpPr txBox="1"/>
            <p:nvPr/>
          </p:nvSpPr>
          <p:spPr>
            <a:xfrm>
              <a:off x="3330000" y="4813787"/>
              <a:ext cx="900000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altLang="ja-JP" sz="1400" dirty="0">
                  <a:solidFill>
                    <a:srgbClr val="000F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Program</a:t>
              </a:r>
              <a:endParaRPr kumimoji="1" lang="ja-JP" altLang="en-US" sz="1400" dirty="0">
                <a:solidFill>
                  <a:srgbClr val="000F50"/>
                </a:solidFill>
              </a:endParaRPr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3D3369E8-B9E2-4FB3-A9F6-3CD4FDBA2D01}"/>
                </a:ext>
              </a:extLst>
            </p:cNvPr>
            <p:cNvSpPr/>
            <p:nvPr/>
          </p:nvSpPr>
          <p:spPr>
            <a:xfrm>
              <a:off x="4243140" y="4898650"/>
              <a:ext cx="2700000" cy="45719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  <a:alpha val="0"/>
                  </a:schemeClr>
                </a:gs>
                <a:gs pos="53000">
                  <a:srgbClr val="0068B3"/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9AF88D38-6C29-431B-94F6-0A3FDF47A7C3}"/>
                </a:ext>
              </a:extLst>
            </p:cNvPr>
            <p:cNvSpPr/>
            <p:nvPr/>
          </p:nvSpPr>
          <p:spPr>
            <a:xfrm>
              <a:off x="571140" y="4898650"/>
              <a:ext cx="2700000" cy="45719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0"/>
                    <a:lumOff val="100000"/>
                    <a:alpha val="0"/>
                  </a:schemeClr>
                </a:gs>
                <a:gs pos="53000">
                  <a:srgbClr val="0068B3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F32C1746-E82D-49A7-AE34-3D7CA78F4677}"/>
              </a:ext>
            </a:extLst>
          </p:cNvPr>
          <p:cNvSpPr txBox="1"/>
          <p:nvPr/>
        </p:nvSpPr>
        <p:spPr>
          <a:xfrm>
            <a:off x="-237258" y="278775"/>
            <a:ext cx="8034189" cy="5020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100"/>
              </a:lnSpc>
            </a:pPr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区</a:t>
            </a:r>
            <a:r>
              <a:rPr kumimoji="1" lang="zh-TW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民公開講座</a:t>
            </a:r>
            <a:endParaRPr kumimoji="1" lang="zh-TW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8372384C-3ADC-4DF4-AC36-738CFD124CC3}"/>
              </a:ext>
            </a:extLst>
          </p:cNvPr>
          <p:cNvGrpSpPr/>
          <p:nvPr/>
        </p:nvGrpSpPr>
        <p:grpSpPr>
          <a:xfrm>
            <a:off x="1145725" y="8992262"/>
            <a:ext cx="5972523" cy="558174"/>
            <a:chOff x="1363694" y="6389993"/>
            <a:chExt cx="5407356" cy="558174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3F8004A4-E6E2-468B-941E-E98F62AA4CED}"/>
                </a:ext>
              </a:extLst>
            </p:cNvPr>
            <p:cNvSpPr txBox="1">
              <a:spLocks/>
            </p:cNvSpPr>
            <p:nvPr/>
          </p:nvSpPr>
          <p:spPr>
            <a:xfrm>
              <a:off x="1363694" y="6389993"/>
              <a:ext cx="4581794" cy="53034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「腎不全における訪問看護師の関わりについて」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えそら訪問看護ステーション 　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602175ED-9474-4B2D-BC5C-ADBD4B90E928}"/>
                </a:ext>
              </a:extLst>
            </p:cNvPr>
            <p:cNvSpPr txBox="1">
              <a:spLocks/>
            </p:cNvSpPr>
            <p:nvPr/>
          </p:nvSpPr>
          <p:spPr>
            <a:xfrm>
              <a:off x="4767250" y="6624167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篠﨑 順</a:t>
              </a:r>
              <a:r>
                <a:rPr kumimoji="1" lang="ja-JP" altLang="en-US" sz="15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6D8626CD-3CC2-4AD0-BBE6-E273B964914B}"/>
              </a:ext>
            </a:extLst>
          </p:cNvPr>
          <p:cNvGrpSpPr/>
          <p:nvPr/>
        </p:nvGrpSpPr>
        <p:grpSpPr>
          <a:xfrm>
            <a:off x="1164255" y="5291429"/>
            <a:ext cx="5972523" cy="411696"/>
            <a:chOff x="2047907" y="6389993"/>
            <a:chExt cx="4723143" cy="391233"/>
          </a:xfrm>
        </p:grpSpPr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E9AE65BF-92CA-40F5-84C0-0DA69604E715}"/>
                </a:ext>
              </a:extLst>
            </p:cNvPr>
            <p:cNvSpPr txBox="1">
              <a:spLocks/>
            </p:cNvSpPr>
            <p:nvPr/>
          </p:nvSpPr>
          <p:spPr>
            <a:xfrm>
              <a:off x="2047907" y="6457226"/>
              <a:ext cx="3740996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明正会錦糸町クリニック　院長</a:t>
              </a: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B5C1E752-D897-4B78-B1B4-4726C5E53763}"/>
                </a:ext>
              </a:extLst>
            </p:cNvPr>
            <p:cNvSpPr txBox="1">
              <a:spLocks/>
            </p:cNvSpPr>
            <p:nvPr/>
          </p:nvSpPr>
          <p:spPr>
            <a:xfrm>
              <a:off x="4767250" y="6389993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井上 貴裕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01193C54-8631-4907-B4EB-6303B8F466D9}"/>
              </a:ext>
            </a:extLst>
          </p:cNvPr>
          <p:cNvGrpSpPr/>
          <p:nvPr/>
        </p:nvGrpSpPr>
        <p:grpSpPr>
          <a:xfrm>
            <a:off x="1164255" y="8385976"/>
            <a:ext cx="5972524" cy="501316"/>
            <a:chOff x="1368316" y="6382411"/>
            <a:chExt cx="5402734" cy="371064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B16DAE0-AF67-4BC8-BA63-0EF0D199E036}"/>
                </a:ext>
              </a:extLst>
            </p:cNvPr>
            <p:cNvSpPr txBox="1">
              <a:spLocks/>
            </p:cNvSpPr>
            <p:nvPr/>
          </p:nvSpPr>
          <p:spPr>
            <a:xfrm>
              <a:off x="1368316" y="6382411"/>
              <a:ext cx="4966133" cy="3297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「腎不全における訪問診療医の関わりについて」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訪問診療わっしょいクリニック　院長 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B95EF7D4-4332-4813-89DF-7A82BECFBB89}"/>
                </a:ext>
              </a:extLst>
            </p:cNvPr>
            <p:cNvSpPr txBox="1">
              <a:spLocks/>
            </p:cNvSpPr>
            <p:nvPr/>
          </p:nvSpPr>
          <p:spPr>
            <a:xfrm>
              <a:off x="4767250" y="6429475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緒方 彩人</a:t>
              </a:r>
              <a:r>
                <a:rPr kumimoji="1" lang="ja-JP" altLang="en-US" sz="15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DA64CACB-DA83-4237-AE26-1E1CACB2AD78}"/>
              </a:ext>
            </a:extLst>
          </p:cNvPr>
          <p:cNvGrpSpPr/>
          <p:nvPr/>
        </p:nvGrpSpPr>
        <p:grpSpPr>
          <a:xfrm>
            <a:off x="1164255" y="7798692"/>
            <a:ext cx="5972523" cy="370212"/>
            <a:chOff x="1381751" y="6444140"/>
            <a:chExt cx="5389299" cy="370212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5B86A893-24E0-43C5-93DC-28C04016E3EC}"/>
                </a:ext>
              </a:extLst>
            </p:cNvPr>
            <p:cNvSpPr txBox="1">
              <a:spLocks/>
            </p:cNvSpPr>
            <p:nvPr/>
          </p:nvSpPr>
          <p:spPr>
            <a:xfrm>
              <a:off x="1381751" y="6444140"/>
              <a:ext cx="4581794" cy="3278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「腎移植」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zh-TW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zh-TW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江戸川病院　副院長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26189859-2207-4C7C-BEBB-C75CDA24D8C8}"/>
                </a:ext>
              </a:extLst>
            </p:cNvPr>
            <p:cNvSpPr txBox="1">
              <a:spLocks/>
            </p:cNvSpPr>
            <p:nvPr/>
          </p:nvSpPr>
          <p:spPr>
            <a:xfrm>
              <a:off x="4767250" y="6490352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古賀 祥嗣</a:t>
              </a:r>
              <a:r>
                <a:rPr kumimoji="1" lang="ja-JP" altLang="en-US" sz="15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7C46F214-98BB-4DB0-9320-343A6D5CDF58}"/>
              </a:ext>
            </a:extLst>
          </p:cNvPr>
          <p:cNvGrpSpPr/>
          <p:nvPr/>
        </p:nvGrpSpPr>
        <p:grpSpPr>
          <a:xfrm>
            <a:off x="1164255" y="7075335"/>
            <a:ext cx="5972523" cy="468964"/>
            <a:chOff x="1412013" y="6389787"/>
            <a:chExt cx="5359036" cy="468964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CEB2B3FD-938B-4E6C-866C-26ACBAC973D6}"/>
                </a:ext>
              </a:extLst>
            </p:cNvPr>
            <p:cNvSpPr txBox="1">
              <a:spLocks/>
            </p:cNvSpPr>
            <p:nvPr/>
          </p:nvSpPr>
          <p:spPr>
            <a:xfrm>
              <a:off x="1412013" y="6389787"/>
              <a:ext cx="3740996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「在宅血液透析」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江戸川病院　臨床工学技士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A3CECD37-E50B-42B9-BF60-D9E4A4CC2380}"/>
                </a:ext>
              </a:extLst>
            </p:cNvPr>
            <p:cNvSpPr txBox="1">
              <a:spLocks/>
            </p:cNvSpPr>
            <p:nvPr/>
          </p:nvSpPr>
          <p:spPr>
            <a:xfrm>
              <a:off x="4767249" y="6534751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千葉 義夫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ED5EF843-15EB-4EEC-B154-3CBE7ADDDB7C}"/>
              </a:ext>
            </a:extLst>
          </p:cNvPr>
          <p:cNvGrpSpPr/>
          <p:nvPr/>
        </p:nvGrpSpPr>
        <p:grpSpPr>
          <a:xfrm>
            <a:off x="1164255" y="6529365"/>
            <a:ext cx="5972523" cy="379657"/>
            <a:chOff x="2226507" y="6445846"/>
            <a:chExt cx="4544543" cy="379657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CA29EE1C-7F62-4147-A953-7D8BC675D0E3}"/>
                </a:ext>
              </a:extLst>
            </p:cNvPr>
            <p:cNvSpPr txBox="1">
              <a:spLocks/>
            </p:cNvSpPr>
            <p:nvPr/>
          </p:nvSpPr>
          <p:spPr>
            <a:xfrm>
              <a:off x="2226507" y="6445846"/>
              <a:ext cx="3740996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「腎臓病と透析治療」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zh-TW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江戸川病院　透析室看護師　　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B4F8CE92-ECCD-4705-AD8F-94DEC3B8BB04}"/>
                </a:ext>
              </a:extLst>
            </p:cNvPr>
            <p:cNvSpPr txBox="1">
              <a:spLocks/>
            </p:cNvSpPr>
            <p:nvPr/>
          </p:nvSpPr>
          <p:spPr>
            <a:xfrm>
              <a:off x="4767250" y="6501503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梶山 友紀子</a:t>
              </a:r>
              <a:r>
                <a:rPr kumimoji="1" lang="ja-JP" altLang="en-US" sz="15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60F6B945-393F-4A66-AEDD-1216527F2C7F}"/>
              </a:ext>
            </a:extLst>
          </p:cNvPr>
          <p:cNvGrpSpPr/>
          <p:nvPr/>
        </p:nvGrpSpPr>
        <p:grpSpPr>
          <a:xfrm>
            <a:off x="1164255" y="5634493"/>
            <a:ext cx="5972523" cy="430439"/>
            <a:chOff x="1441451" y="6300785"/>
            <a:chExt cx="5329599" cy="33515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C87A4A0F-885D-4453-A9C9-C2D3B058885B}"/>
                </a:ext>
              </a:extLst>
            </p:cNvPr>
            <p:cNvSpPr txBox="1">
              <a:spLocks/>
            </p:cNvSpPr>
            <p:nvPr/>
          </p:nvSpPr>
          <p:spPr>
            <a:xfrm>
              <a:off x="1441451" y="6300785"/>
              <a:ext cx="3740996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>
                <a:lnSpc>
                  <a:spcPts val="1000"/>
                </a:lnSpc>
              </a:pPr>
              <a:r>
                <a:rPr kumimoji="1" lang="zh-TW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江戸川病院　副院長</a:t>
              </a:r>
              <a:endPara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9EDACFF-C15B-4AF4-8D23-7546ECF20760}"/>
                </a:ext>
              </a:extLst>
            </p:cNvPr>
            <p:cNvSpPr txBox="1">
              <a:spLocks/>
            </p:cNvSpPr>
            <p:nvPr/>
          </p:nvSpPr>
          <p:spPr>
            <a:xfrm>
              <a:off x="4767250" y="6311936"/>
              <a:ext cx="2003800" cy="324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r"/>
              <a:r>
                <a:rPr lang="ja-JP" altLang="en-US" sz="19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古賀 祥嗣</a:t>
              </a:r>
              <a:r>
                <a:rPr kumimoji="1" lang="ja-JP" altLang="en-US" sz="15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 </a:t>
              </a:r>
              <a:r>
                <a:rPr kumimoji="1" lang="ja-JP" altLang="en-US" sz="1500" dirty="0">
                  <a:latin typeface="メイリオ" panose="020B0604030504040204" pitchFamily="50" charset="-128"/>
                  <a:ea typeface="メイリオ" panose="020B0604030504040204" pitchFamily="50" charset="-128"/>
                  <a:cs typeface="Meiryo UI" charset="0"/>
                </a:rPr>
                <a:t>先生</a:t>
              </a:r>
              <a:endParaRPr lang="en-US" altLang="ja-JP" sz="1500" dirty="0">
                <a:latin typeface="メイリオ" panose="020B0604030504040204" pitchFamily="50" charset="-128"/>
                <a:ea typeface="メイリオ" panose="020B0604030504040204" pitchFamily="50" charset="-128"/>
                <a:cs typeface="Meiryo UI" charset="0"/>
              </a:endParaRPr>
            </a:p>
          </p:txBody>
        </p:sp>
      </p:grp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FE9628D7-C22B-4882-A64E-C054F599CCB3}"/>
              </a:ext>
            </a:extLst>
          </p:cNvPr>
          <p:cNvGrpSpPr/>
          <p:nvPr/>
        </p:nvGrpSpPr>
        <p:grpSpPr>
          <a:xfrm>
            <a:off x="608215" y="3652557"/>
            <a:ext cx="576000" cy="576000"/>
            <a:chOff x="-408562" y="3633281"/>
            <a:chExt cx="576000" cy="576000"/>
          </a:xfrm>
        </p:grpSpPr>
        <p:sp>
          <p:nvSpPr>
            <p:cNvPr id="116" name="楕円 115">
              <a:extLst>
                <a:ext uri="{FF2B5EF4-FFF2-40B4-BE49-F238E27FC236}">
                  <a16:creationId xmlns:a16="http://schemas.microsoft.com/office/drawing/2014/main" id="{5F601FB9-D60B-49EB-B8DE-11437DF7F5A2}"/>
                </a:ext>
              </a:extLst>
            </p:cNvPr>
            <p:cNvSpPr/>
            <p:nvPr/>
          </p:nvSpPr>
          <p:spPr>
            <a:xfrm>
              <a:off x="-408562" y="3633281"/>
              <a:ext cx="576000" cy="576000"/>
            </a:xfrm>
            <a:prstGeom prst="ellipse">
              <a:avLst/>
            </a:prstGeom>
            <a:solidFill>
              <a:srgbClr val="59B1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877AC9C3-9CA6-4A9D-A602-2DC35873E958}"/>
                </a:ext>
              </a:extLst>
            </p:cNvPr>
            <p:cNvSpPr txBox="1"/>
            <p:nvPr/>
          </p:nvSpPr>
          <p:spPr>
            <a:xfrm>
              <a:off x="-408562" y="3633281"/>
              <a:ext cx="576000" cy="57600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費用</a:t>
              </a:r>
            </a:p>
          </p:txBody>
        </p:sp>
      </p:grp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4114867D-FFA5-46EA-88D5-28899AE0C96C}"/>
              </a:ext>
            </a:extLst>
          </p:cNvPr>
          <p:cNvSpPr txBox="1"/>
          <p:nvPr/>
        </p:nvSpPr>
        <p:spPr>
          <a:xfrm>
            <a:off x="1277534" y="3677911"/>
            <a:ext cx="6519397" cy="7078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ご興味のある方どなたでもご参加いただけます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お問い合わせ先：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charset="0"/>
              </a:rPr>
              <a:t>特定非営利活動法人 東京腎臓病協議会</a:t>
            </a:r>
            <a:r>
              <a:rPr lang="zh-TW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itchFamily="18" charset="0"/>
              </a:rPr>
              <a:t>TEL:03-3944-4048 </a:t>
            </a: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ECFABB65-E81B-4147-997D-F867C8EF58FB}"/>
              </a:ext>
            </a:extLst>
          </p:cNvPr>
          <p:cNvGrpSpPr/>
          <p:nvPr/>
        </p:nvGrpSpPr>
        <p:grpSpPr>
          <a:xfrm>
            <a:off x="454770" y="6348312"/>
            <a:ext cx="589251" cy="343053"/>
            <a:chOff x="-2641432" y="8282496"/>
            <a:chExt cx="589251" cy="343053"/>
          </a:xfrm>
        </p:grpSpPr>
        <p:sp>
          <p:nvSpPr>
            <p:cNvPr id="125" name="楕円 124">
              <a:extLst>
                <a:ext uri="{FF2B5EF4-FFF2-40B4-BE49-F238E27FC236}">
                  <a16:creationId xmlns:a16="http://schemas.microsoft.com/office/drawing/2014/main" id="{B979F6D8-3AF6-4FE8-9AA1-1850B4EF158A}"/>
                </a:ext>
              </a:extLst>
            </p:cNvPr>
            <p:cNvSpPr/>
            <p:nvPr/>
          </p:nvSpPr>
          <p:spPr>
            <a:xfrm>
              <a:off x="-2641432" y="8282496"/>
              <a:ext cx="568800" cy="309600"/>
            </a:xfrm>
            <a:prstGeom prst="ellipse">
              <a:avLst/>
            </a:prstGeom>
            <a:noFill/>
            <a:ln>
              <a:solidFill>
                <a:srgbClr val="000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4EB7FB4-97FE-404D-8536-5F919EAFBEA9}"/>
                </a:ext>
              </a:extLst>
            </p:cNvPr>
            <p:cNvSpPr txBox="1"/>
            <p:nvPr/>
          </p:nvSpPr>
          <p:spPr>
            <a:xfrm>
              <a:off x="-2620981" y="8315949"/>
              <a:ext cx="568800" cy="309600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rgbClr val="000F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演者</a:t>
              </a:r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E0693724-3BDB-4829-8ABF-C6C12A699919}"/>
              </a:ext>
            </a:extLst>
          </p:cNvPr>
          <p:cNvGrpSpPr/>
          <p:nvPr/>
        </p:nvGrpSpPr>
        <p:grpSpPr>
          <a:xfrm>
            <a:off x="464996" y="5319199"/>
            <a:ext cx="568800" cy="331901"/>
            <a:chOff x="-2641432" y="8282496"/>
            <a:chExt cx="568800" cy="331901"/>
          </a:xfrm>
        </p:grpSpPr>
        <p:sp>
          <p:nvSpPr>
            <p:cNvPr id="128" name="楕円 127">
              <a:extLst>
                <a:ext uri="{FF2B5EF4-FFF2-40B4-BE49-F238E27FC236}">
                  <a16:creationId xmlns:a16="http://schemas.microsoft.com/office/drawing/2014/main" id="{5BC6F776-55E1-459C-BADD-1F101C15E0EF}"/>
                </a:ext>
              </a:extLst>
            </p:cNvPr>
            <p:cNvSpPr/>
            <p:nvPr/>
          </p:nvSpPr>
          <p:spPr>
            <a:xfrm>
              <a:off x="-2641432" y="8282496"/>
              <a:ext cx="568800" cy="309600"/>
            </a:xfrm>
            <a:prstGeom prst="ellipse">
              <a:avLst/>
            </a:prstGeom>
            <a:noFill/>
            <a:ln>
              <a:solidFill>
                <a:srgbClr val="000F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C9F0CD9B-C617-4EEF-A7F5-839B4FBCC68F}"/>
                </a:ext>
              </a:extLst>
            </p:cNvPr>
            <p:cNvSpPr txBox="1"/>
            <p:nvPr/>
          </p:nvSpPr>
          <p:spPr>
            <a:xfrm>
              <a:off x="-2641432" y="8349084"/>
              <a:ext cx="568800" cy="26531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rgbClr val="000F5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司会</a:t>
              </a:r>
            </a:p>
          </p:txBody>
        </p:sp>
      </p:grp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565E0BA-35C0-4B98-BC37-A7F1D98394BE}"/>
              </a:ext>
            </a:extLst>
          </p:cNvPr>
          <p:cNvSpPr txBox="1"/>
          <p:nvPr/>
        </p:nvSpPr>
        <p:spPr>
          <a:xfrm>
            <a:off x="-119052" y="861884"/>
            <a:ext cx="8034189" cy="525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100"/>
              </a:lnSpc>
            </a:pPr>
            <a:r>
              <a:rPr kumimoji="1" lang="ja-JP" altLang="en-US" sz="3400" b="1" dirty="0">
                <a:solidFill>
                  <a:schemeClr val="bg1"/>
                </a:solidFill>
                <a:effectLst>
                  <a:outerShdw blurRad="88900" dist="76200" dir="2700000" algn="tl" rotWithShape="0">
                    <a:schemeClr val="tx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透析・移植について何でも話します！</a:t>
            </a:r>
            <a:endParaRPr kumimoji="1" lang="en-US" altLang="ja-JP" sz="3400" b="1" dirty="0">
              <a:solidFill>
                <a:schemeClr val="bg1"/>
              </a:solidFill>
              <a:effectLst>
                <a:outerShdw blurRad="88900" dist="76200" dir="2700000" algn="tl" rotWithShape="0">
                  <a:schemeClr val="tx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126B1DA-9375-CF3A-07B4-8F1CFE4B072F}"/>
              </a:ext>
            </a:extLst>
          </p:cNvPr>
          <p:cNvSpPr txBox="1"/>
          <p:nvPr/>
        </p:nvSpPr>
        <p:spPr>
          <a:xfrm>
            <a:off x="6380453" y="10454667"/>
            <a:ext cx="117922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900" dirty="0"/>
              <a:t>JP-RC00-230137 </a:t>
            </a:r>
            <a:r>
              <a:rPr lang="en-US" altLang="ja-JP" sz="900" dirty="0"/>
              <a:t>v1.0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479720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Saved xmlns="http://schemas.microsoft.com/sharepoint/v3" xsi:nil="true"/>
    <_dlc_ExpireDate xmlns="http://schemas.microsoft.com/sharepoint/v3">2032-11-07T10:10:02+00:00</_dlc_ExpireDate>
    <kimitsukubun xmlns="c582394c-8c30-412d-b83b-74f17f37693a">Confidential</kimitsukubun>
    <Remarks xmlns="c582394c-8c30-412d-b83b-74f17f37693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10 yrs retention" ma:contentTypeID="0x01010094832716479F774DA04E673083BF6D9F00F263DA60EDF6FA4FBDC0A684A53855F4" ma:contentTypeVersion="136" ma:contentTypeDescription="" ma:contentTypeScope="" ma:versionID="aa45ff7bb2d921faae8f1c87e46c4ea0">
  <xsd:schema xmlns:xsd="http://www.w3.org/2001/XMLSchema" xmlns:xs="http://www.w3.org/2001/XMLSchema" xmlns:p="http://schemas.microsoft.com/office/2006/metadata/properties" xmlns:ns1="http://schemas.microsoft.com/sharepoint/v3" xmlns:ns2="c582394c-8c30-412d-b83b-74f17f37693a" xmlns:ns3="8eddd2e3-04b6-4f28-8405-988b9d6da0c7" targetNamespace="http://schemas.microsoft.com/office/2006/metadata/properties" ma:root="true" ma:fieldsID="d186503c1f859d1abd50214d44f59d7a" ns1:_="" ns2:_="" ns3:_="">
    <xsd:import namespace="http://schemas.microsoft.com/sharepoint/v3"/>
    <xsd:import namespace="c582394c-8c30-412d-b83b-74f17f37693a"/>
    <xsd:import namespace="8eddd2e3-04b6-4f28-8405-988b9d6da0c7"/>
    <xsd:element name="properties">
      <xsd:complexType>
        <xsd:sequence>
          <xsd:element name="documentManagement">
            <xsd:complexType>
              <xsd:all>
                <xsd:element ref="ns2:kimitsukubun"/>
                <xsd:element ref="ns2:Remarks" minOccurs="0"/>
                <xsd:element ref="ns1:_dlc_ExpireDateSaved" minOccurs="0"/>
                <xsd:element ref="ns1:_dlc_ExpireDat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10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1" nillable="true" ma:displayName="期日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2394c-8c30-412d-b83b-74f17f37693a" elementFormDefault="qualified">
    <xsd:import namespace="http://schemas.microsoft.com/office/2006/documentManagement/types"/>
    <xsd:import namespace="http://schemas.microsoft.com/office/infopath/2007/PartnerControls"/>
    <xsd:element name="kimitsukubun" ma:index="8" ma:displayName="Classification Level" ma:default="Confidential" ma:description="文書の機密区分を選択します。 &#10;既定値は「社外秘」です。" ma:format="RadioButtons" ma:internalName="ClassificationLevel" ma:readOnly="false">
      <xsd:simpleType>
        <xsd:restriction base="dms:Choice">
          <xsd:enumeration value="Secret"/>
          <xsd:enumeration value="Strictly Confidential"/>
          <xsd:enumeration value="Confidential"/>
          <xsd:enumeration value="Public"/>
        </xsd:restriction>
      </xsd:simpleType>
    </xsd:element>
    <xsd:element name="Remarks" ma:index="9" nillable="true" ma:displayName="備考" ma:internalName="Remark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dd2e3-04b6-4f28-8405-988b9d6da0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Version=16.0.0.0,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Version=16.0.0.0, Culture=neutral, PublicKeyToken=71e9bce111e9429c</Assembly>
    <Class>Microsoft.Office.RecordsManagement.Internal.UpdateExpireDate</Class>
    <Data/>
    <Filter/>
  </Receiver>
</spe:Receivers>
</file>

<file path=customXml/itemProps1.xml><?xml version="1.0" encoding="utf-8"?>
<ds:datastoreItem xmlns:ds="http://schemas.openxmlformats.org/officeDocument/2006/customXml" ds:itemID="{95E80A97-1A20-4E3F-8953-7EE58DA97A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AB1E6B-66F4-42E6-94CC-60AC3EC03FC4}">
  <ds:schemaRefs>
    <ds:schemaRef ds:uri="http://purl.org/dc/elements/1.1/"/>
    <ds:schemaRef ds:uri="http://schemas.microsoft.com/office/2006/metadata/properties"/>
    <ds:schemaRef ds:uri="c582394c-8c30-412d-b83b-74f17f37693a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eddd2e3-04b6-4f28-8405-988b9d6da0c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DFF9E17-8378-486E-BFE1-CD7A89C455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582394c-8c30-412d-b83b-74f17f37693a"/>
    <ds:schemaRef ds:uri="8eddd2e3-04b6-4f28-8405-988b9d6da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783762A-BE46-451C-AA46-37C2779D93A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1992</TotalTime>
  <Words>217</Words>
  <Application>Microsoft Office PowerPoint</Application>
  <PresentationFormat>ユーザー設定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アンクル 株式会社</dc:creator>
  <cp:lastModifiedBy>Akifumi Morimoto</cp:lastModifiedBy>
  <cp:revision>190</cp:revision>
  <cp:lastPrinted>2019-12-05T07:57:54Z</cp:lastPrinted>
  <dcterms:created xsi:type="dcterms:W3CDTF">2018-11-09T06:04:06Z</dcterms:created>
  <dcterms:modified xsi:type="dcterms:W3CDTF">2023-04-11T14:16:18Z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0x01010094832716479F774DA04E673083BF6D9F00F263DA60EDF6FA4FBDC0A684A53855F4</vt:lpwstr>
  </property>
  <property fmtid="{D5CDD505-2E9C-101B-9397-08002B2CF9AE}" pid="3" name="_dlc_policyId">
    <vt:lpwstr>0x01010094832716479F774DA04E673083BF6D9F|-1366636739</vt:lpwstr>
  </property>
  <property fmtid="{D5CDD505-2E9C-101B-9397-08002B2CF9AE}" pid="4" name="ItemRetentionFormula">
    <vt:lpwstr>&lt;formula id="Microsoft.Office.RecordsManagement.PolicyFeatures.Expiration.Formula.BuiltIn"&gt;&lt;number&gt;10&lt;/number&gt;&lt;property&gt;Modified&lt;/property&gt;&lt;propertyId&gt;28cf69c5-fa48-462a-b5cd-27b6f9d2bd5f&lt;/propertyId&gt;&lt;period&gt;years&lt;/period&gt;&lt;/formula&gt;</vt:lpwstr>
  </property>
  <property fmtid="{D5CDD505-2E9C-101B-9397-08002B2CF9AE}" pid="5" name="URL">
    <vt:lpwstr/>
  </property>
  <property fmtid="{D5CDD505-2E9C-101B-9397-08002B2CF9AE}" pid="6" name="xd_Signature">
    <vt:bool>false</vt:bool>
  </property>
  <property fmtid="{D5CDD505-2E9C-101B-9397-08002B2CF9AE}" pid="7" name="IconOverlay">
    <vt:lpwstr/>
  </property>
  <property fmtid="{D5CDD505-2E9C-101B-9397-08002B2CF9AE}" pid="8" name="GUID">
    <vt:lpwstr>3af6d1ad-f9b1-4a1e-8bad-3c0b43489253</vt:lpwstr>
  </property>
  <property fmtid="{D5CDD505-2E9C-101B-9397-08002B2CF9AE}" pid="9" name="xd_ProgID">
    <vt:lpwstr/>
  </property>
  <property fmtid="{D5CDD505-2E9C-101B-9397-08002B2CF9AE}" pid="10" name="sakujoyoteibi">
    <vt:filetime>2029-12-31T15:00:00Z</vt:filetime>
  </property>
  <property fmtid="{D5CDD505-2E9C-101B-9397-08002B2CF9AE}" pid="11" name="bikou">
    <vt:lpwstr/>
  </property>
  <property fmtid="{D5CDD505-2E9C-101B-9397-08002B2CF9AE}" pid="12" name="kisanbi">
    <vt:filetime>2019-12-31T15:00:00Z</vt:filetime>
  </property>
  <property fmtid="{D5CDD505-2E9C-101B-9397-08002B2CF9AE}" pid="13" name="TriggerFlowInfo">
    <vt:lpwstr/>
  </property>
  <property fmtid="{D5CDD505-2E9C-101B-9397-08002B2CF9AE}" pid="14" name="_dlc_Exempt">
    <vt:bool>false</vt:bool>
  </property>
  <property fmtid="{D5CDD505-2E9C-101B-9397-08002B2CF9AE}" pid="15" name="ComplianceAssetId">
    <vt:lpwstr/>
  </property>
  <property fmtid="{D5CDD505-2E9C-101B-9397-08002B2CF9AE}" pid="16" name="TemplateUrl">
    <vt:lpwstr/>
  </property>
</Properties>
</file>